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0" Type="http://schemas.openxmlformats.org/officeDocument/2006/relationships/slide" Target="slides/slide6.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7" name="Shape 57"/>
        <p:cNvGrpSpPr/>
        <p:nvPr/>
      </p:nvGrpSpPr>
      <p:grpSpPr>
        <a:xfrm>
          <a:off x="0" y="0"/>
          <a:ext cx="0" cy="0"/>
          <a:chOff x="0" y="0"/>
          <a:chExt cx="0" cy="0"/>
        </a:xfrm>
      </p:grpSpPr>
      <p:sp>
        <p:nvSpPr>
          <p:cNvPr id="58" name="Shape 5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9" name="Shape 5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 name="Shape 63"/>
        <p:cNvGrpSpPr/>
        <p:nvPr/>
      </p:nvGrpSpPr>
      <p:grpSpPr>
        <a:xfrm>
          <a:off x="0" y="0"/>
          <a:ext cx="0" cy="0"/>
          <a:chOff x="0" y="0"/>
          <a:chExt cx="0" cy="0"/>
        </a:xfrm>
      </p:grpSpPr>
      <p:sp>
        <p:nvSpPr>
          <p:cNvPr id="64" name="Shape 6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5" name="Shape 6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0" name="Shape 7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4" name="Shape 74"/>
        <p:cNvGrpSpPr/>
        <p:nvPr/>
      </p:nvGrpSpPr>
      <p:grpSpPr>
        <a:xfrm>
          <a:off x="0" y="0"/>
          <a:ext cx="0" cy="0"/>
          <a:chOff x="0" y="0"/>
          <a:chExt cx="0" cy="0"/>
        </a:xfrm>
      </p:grpSpPr>
      <p:sp>
        <p:nvSpPr>
          <p:cNvPr id="75" name="Shape 7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6" name="Shape 7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1" name="Shape 81"/>
        <p:cNvGrpSpPr/>
        <p:nvPr/>
      </p:nvGrpSpPr>
      <p:grpSpPr>
        <a:xfrm>
          <a:off x="0" y="0"/>
          <a:ext cx="0" cy="0"/>
          <a:chOff x="0" y="0"/>
          <a:chExt cx="0" cy="0"/>
        </a:xfrm>
      </p:grpSpPr>
      <p:sp>
        <p:nvSpPr>
          <p:cNvPr id="82" name="Shape 8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3" name="Shape 8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00.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0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0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0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0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alphaModFix/>
          </a:blip>
          <a:stretch>
            <a:fillRect/>
          </a:stretch>
        </a:blipFill>
      </p:bgPr>
    </p:bg>
    <p:spTree>
      <p:nvGrpSpPr>
        <p:cNvPr id="53" name="Shape 53"/>
        <p:cNvGrpSpPr/>
        <p:nvPr/>
      </p:nvGrpSpPr>
      <p:grpSpPr>
        <a:xfrm>
          <a:off x="0" y="0"/>
          <a:ext cx="0" cy="0"/>
          <a:chOff x="0" y="0"/>
          <a:chExt cx="0" cy="0"/>
        </a:xfrm>
      </p:grpSpPr>
      <p:sp>
        <p:nvSpPr>
          <p:cNvPr id="54" name="Shape 54"/>
          <p:cNvSpPr/>
          <p:nvPr/>
        </p:nvSpPr>
        <p:spPr>
          <a:xfrm>
            <a:off x="133699" y="276175"/>
            <a:ext cx="8876614" cy="1060675"/>
          </a:xfrm>
          <a:prstGeom prst="rect">
            <a:avLst/>
          </a:prstGeom>
        </p:spPr>
        <p:txBody>
          <a:bodyPr>
            <a:prstTxWarp prst="textPlain"/>
          </a:bodyPr>
          <a:lstStyle/>
          <a:p>
            <a:pPr lvl="0" algn="ctr"/>
            <a:r>
              <a:rPr b="0" i="0">
                <a:ln cap="flat" cmpd="sng" w="9525">
                  <a:solidFill>
                    <a:srgbClr val="00FFFF"/>
                  </a:solidFill>
                  <a:prstDash val="solid"/>
                  <a:round/>
                  <a:headEnd len="med" w="med" type="none"/>
                  <a:tailEnd len="med" w="med" type="none"/>
                </a:ln>
                <a:solidFill>
                  <a:srgbClr val="4A86E8"/>
                </a:solidFill>
                <a:latin typeface="Orbitron"/>
              </a:rPr>
              <a:t>Irregular Galaxies</a:t>
            </a:r>
          </a:p>
        </p:txBody>
      </p:sp>
      <p:sp>
        <p:nvSpPr>
          <p:cNvPr id="55" name="Shape 55"/>
          <p:cNvSpPr txBox="1"/>
          <p:nvPr/>
        </p:nvSpPr>
        <p:spPr>
          <a:xfrm>
            <a:off x="0" y="4750225"/>
            <a:ext cx="1818000" cy="570300"/>
          </a:xfrm>
          <a:prstGeom prst="rect">
            <a:avLst/>
          </a:prstGeom>
          <a:noFill/>
          <a:ln>
            <a:noFill/>
          </a:ln>
        </p:spPr>
        <p:txBody>
          <a:bodyPr anchorCtr="0" anchor="t" bIns="91425" lIns="91425" rIns="91425" tIns="91425">
            <a:noAutofit/>
          </a:bodyPr>
          <a:lstStyle/>
          <a:p>
            <a:pPr lvl="0">
              <a:spcBef>
                <a:spcPts val="0"/>
              </a:spcBef>
              <a:buNone/>
            </a:pPr>
            <a:r>
              <a:rPr lang="en">
                <a:solidFill>
                  <a:srgbClr val="EFEFEF"/>
                </a:solidFill>
              </a:rPr>
              <a:t>Pictured: NGC 1569</a:t>
            </a:r>
          </a:p>
        </p:txBody>
      </p:sp>
      <p:sp>
        <p:nvSpPr>
          <p:cNvPr id="56" name="Shape 56"/>
          <p:cNvSpPr txBox="1"/>
          <p:nvPr/>
        </p:nvSpPr>
        <p:spPr>
          <a:xfrm>
            <a:off x="7239375" y="4074325"/>
            <a:ext cx="3026400" cy="675900"/>
          </a:xfrm>
          <a:prstGeom prst="rect">
            <a:avLst/>
          </a:prstGeom>
          <a:noFill/>
          <a:ln>
            <a:noFill/>
          </a:ln>
        </p:spPr>
        <p:txBody>
          <a:bodyPr anchorCtr="0" anchor="t" bIns="91425" lIns="91425" rIns="91425" tIns="91425">
            <a:noAutofit/>
          </a:bodyPr>
          <a:lstStyle/>
          <a:p>
            <a:pPr lvl="0">
              <a:spcBef>
                <a:spcPts val="0"/>
              </a:spcBef>
              <a:buNone/>
            </a:pPr>
            <a:r>
              <a:rPr lang="en">
                <a:solidFill>
                  <a:srgbClr val="F3F3F3"/>
                </a:solidFill>
              </a:rPr>
              <a:t>Zane Stauffer</a:t>
            </a:r>
          </a:p>
          <a:p>
            <a:pPr lvl="0">
              <a:spcBef>
                <a:spcPts val="0"/>
              </a:spcBef>
              <a:buNone/>
            </a:pPr>
            <a:r>
              <a:rPr lang="en">
                <a:solidFill>
                  <a:srgbClr val="F3F3F3"/>
                </a:solidFill>
              </a:rPr>
              <a:t>Sam Calhoun</a:t>
            </a:r>
          </a:p>
          <a:p>
            <a:pPr lvl="0">
              <a:spcBef>
                <a:spcPts val="0"/>
              </a:spcBef>
              <a:buNone/>
            </a:pPr>
            <a:r>
              <a:rPr lang="en">
                <a:solidFill>
                  <a:srgbClr val="F3F3F3"/>
                </a:solidFill>
              </a:rPr>
              <a:t>Aysia McGhee</a:t>
            </a:r>
          </a:p>
        </p:txBody>
      </p:sp>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
                                        </p:tgtEl>
                                        <p:attrNameLst>
                                          <p:attrName>style.visibility</p:attrName>
                                        </p:attrNameLst>
                                      </p:cBhvr>
                                      <p:to>
                                        <p:strVal val="visible"/>
                                      </p:to>
                                    </p:set>
                                    <p:animEffect filter="fade" transition="in">
                                      <p:cBhvr>
                                        <p:cTn dur="1000"/>
                                        <p:tgtEl>
                                          <p:spTgt spid="5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alphaModFix/>
          </a:blip>
          <a:stretch>
            <a:fillRect/>
          </a:stretch>
        </a:blipFill>
      </p:bgPr>
    </p:bg>
    <p:spTree>
      <p:nvGrpSpPr>
        <p:cNvPr id="60" name="Shape 60"/>
        <p:cNvGrpSpPr/>
        <p:nvPr/>
      </p:nvGrpSpPr>
      <p:grpSpPr>
        <a:xfrm>
          <a:off x="0" y="0"/>
          <a:ext cx="0" cy="0"/>
          <a:chOff x="0" y="0"/>
          <a:chExt cx="0" cy="0"/>
        </a:xfrm>
      </p:grpSpPr>
      <p:sp>
        <p:nvSpPr>
          <p:cNvPr id="61" name="Shape 61"/>
          <p:cNvSpPr txBox="1"/>
          <p:nvPr/>
        </p:nvSpPr>
        <p:spPr>
          <a:xfrm>
            <a:off x="329750" y="249550"/>
            <a:ext cx="8466600" cy="677400"/>
          </a:xfrm>
          <a:prstGeom prst="rect">
            <a:avLst/>
          </a:prstGeom>
          <a:noFill/>
          <a:ln>
            <a:noFill/>
          </a:ln>
        </p:spPr>
        <p:txBody>
          <a:bodyPr anchorCtr="0" anchor="t" bIns="91425" lIns="91425" rIns="91425" tIns="91425">
            <a:noAutofit/>
          </a:bodyPr>
          <a:lstStyle/>
          <a:p>
            <a:pPr lvl="0">
              <a:spcBef>
                <a:spcPts val="0"/>
              </a:spcBef>
              <a:buNone/>
            </a:pPr>
            <a:r>
              <a:t/>
            </a:r>
            <a:endParaRPr/>
          </a:p>
        </p:txBody>
      </p:sp>
      <p:sp>
        <p:nvSpPr>
          <p:cNvPr id="62" name="Shape 62"/>
          <p:cNvSpPr txBox="1"/>
          <p:nvPr/>
        </p:nvSpPr>
        <p:spPr>
          <a:xfrm>
            <a:off x="0" y="4750250"/>
            <a:ext cx="2388600" cy="321000"/>
          </a:xfrm>
          <a:prstGeom prst="rect">
            <a:avLst/>
          </a:prstGeom>
          <a:noFill/>
          <a:ln>
            <a:noFill/>
          </a:ln>
        </p:spPr>
        <p:txBody>
          <a:bodyPr anchorCtr="0" anchor="t" bIns="91425" lIns="91425" rIns="91425" tIns="91425">
            <a:noAutofit/>
          </a:bodyPr>
          <a:lstStyle/>
          <a:p>
            <a:pPr lvl="0">
              <a:spcBef>
                <a:spcPts val="0"/>
              </a:spcBef>
              <a:buNone/>
            </a:pPr>
            <a:r>
              <a:rPr lang="en">
                <a:solidFill>
                  <a:srgbClr val="FFFFFF"/>
                </a:solidFill>
              </a:rPr>
              <a:t>Pictured: NGC 1427A</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alphaModFix/>
          </a:blip>
          <a:stretch>
            <a:fillRect/>
          </a:stretch>
        </a:blipFill>
      </p:bgPr>
    </p:bg>
    <p:spTree>
      <p:nvGrpSpPr>
        <p:cNvPr id="66" name="Shape 66"/>
        <p:cNvGrpSpPr/>
        <p:nvPr/>
      </p:nvGrpSpPr>
      <p:grpSpPr>
        <a:xfrm>
          <a:off x="0" y="0"/>
          <a:ext cx="0" cy="0"/>
          <a:chOff x="0" y="0"/>
          <a:chExt cx="0" cy="0"/>
        </a:xfrm>
      </p:grpSpPr>
      <p:sp>
        <p:nvSpPr>
          <p:cNvPr id="67" name="Shape 67"/>
          <p:cNvSpPr txBox="1"/>
          <p:nvPr/>
        </p:nvSpPr>
        <p:spPr>
          <a:xfrm>
            <a:off x="0" y="4750225"/>
            <a:ext cx="2878800" cy="570300"/>
          </a:xfrm>
          <a:prstGeom prst="rect">
            <a:avLst/>
          </a:prstGeom>
          <a:noFill/>
          <a:ln>
            <a:noFill/>
          </a:ln>
        </p:spPr>
        <p:txBody>
          <a:bodyPr anchorCtr="0" anchor="t" bIns="91425" lIns="91425" rIns="91425" tIns="91425">
            <a:noAutofit/>
          </a:bodyPr>
          <a:lstStyle/>
          <a:p>
            <a:pPr lvl="0" rtl="0">
              <a:spcBef>
                <a:spcPts val="0"/>
              </a:spcBef>
              <a:buNone/>
            </a:pPr>
            <a:r>
              <a:rPr lang="en">
                <a:solidFill>
                  <a:srgbClr val="EFEFEF"/>
                </a:solidFill>
              </a:rPr>
              <a:t>Pictured: Small Magellanic Cloud</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 name="Shape 71"/>
        <p:cNvGrpSpPr/>
        <p:nvPr/>
      </p:nvGrpSpPr>
      <p:grpSpPr>
        <a:xfrm>
          <a:off x="0" y="0"/>
          <a:ext cx="0" cy="0"/>
          <a:chOff x="0" y="0"/>
          <a:chExt cx="0" cy="0"/>
        </a:xfrm>
      </p:grpSpPr>
      <p:pic>
        <p:nvPicPr>
          <p:cNvPr id="72" name="Shape 72"/>
          <p:cNvPicPr preferRelativeResize="0"/>
          <p:nvPr/>
        </p:nvPicPr>
        <p:blipFill>
          <a:blip r:embed="rId3">
            <a:alphaModFix/>
          </a:blip>
          <a:stretch>
            <a:fillRect/>
          </a:stretch>
        </p:blipFill>
        <p:spPr>
          <a:xfrm>
            <a:off x="0" y="-1975"/>
            <a:ext cx="8832300" cy="5143500"/>
          </a:xfrm>
          <a:prstGeom prst="rect">
            <a:avLst/>
          </a:prstGeom>
          <a:noFill/>
          <a:ln>
            <a:noFill/>
          </a:ln>
        </p:spPr>
      </p:pic>
      <p:sp>
        <p:nvSpPr>
          <p:cNvPr id="73" name="Shape 73"/>
          <p:cNvSpPr txBox="1"/>
          <p:nvPr/>
        </p:nvSpPr>
        <p:spPr>
          <a:xfrm>
            <a:off x="0" y="4750225"/>
            <a:ext cx="2018100" cy="393300"/>
          </a:xfrm>
          <a:prstGeom prst="rect">
            <a:avLst/>
          </a:prstGeom>
          <a:noFill/>
          <a:ln>
            <a:noFill/>
          </a:ln>
        </p:spPr>
        <p:txBody>
          <a:bodyPr anchorCtr="0" anchor="t" bIns="91425" lIns="91425" rIns="91425" tIns="91425">
            <a:noAutofit/>
          </a:bodyPr>
          <a:lstStyle/>
          <a:p>
            <a:pPr lvl="0" rtl="0">
              <a:spcBef>
                <a:spcPts val="0"/>
              </a:spcBef>
              <a:buNone/>
            </a:pPr>
            <a:r>
              <a:rPr lang="en">
                <a:solidFill>
                  <a:srgbClr val="EFEFEF"/>
                </a:solidFill>
              </a:rPr>
              <a:t>Pictured: NGC 6822</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alphaModFix/>
          </a:blip>
          <a:stretch>
            <a:fillRect/>
          </a:stretch>
        </a:blipFill>
      </p:bgPr>
    </p:bg>
    <p:spTree>
      <p:nvGrpSpPr>
        <p:cNvPr id="77" name="Shape 77"/>
        <p:cNvGrpSpPr/>
        <p:nvPr/>
      </p:nvGrpSpPr>
      <p:grpSpPr>
        <a:xfrm>
          <a:off x="0" y="0"/>
          <a:ext cx="0" cy="0"/>
          <a:chOff x="0" y="0"/>
          <a:chExt cx="0" cy="0"/>
        </a:xfrm>
      </p:grpSpPr>
      <p:sp>
        <p:nvSpPr>
          <p:cNvPr id="78" name="Shape 78"/>
          <p:cNvSpPr txBox="1"/>
          <p:nvPr/>
        </p:nvSpPr>
        <p:spPr>
          <a:xfrm>
            <a:off x="0" y="4750225"/>
            <a:ext cx="2878800" cy="570300"/>
          </a:xfrm>
          <a:prstGeom prst="rect">
            <a:avLst/>
          </a:prstGeom>
          <a:noFill/>
          <a:ln>
            <a:noFill/>
          </a:ln>
        </p:spPr>
        <p:txBody>
          <a:bodyPr anchorCtr="0" anchor="t" bIns="91425" lIns="91425" rIns="91425" tIns="91425">
            <a:noAutofit/>
          </a:bodyPr>
          <a:lstStyle/>
          <a:p>
            <a:pPr lvl="0" rtl="0">
              <a:spcBef>
                <a:spcPts val="0"/>
              </a:spcBef>
              <a:buNone/>
            </a:pPr>
            <a:r>
              <a:rPr lang="en">
                <a:solidFill>
                  <a:srgbClr val="EFEFEF"/>
                </a:solidFill>
              </a:rPr>
              <a:t>Pictured: UGC 4459</a:t>
            </a:r>
          </a:p>
        </p:txBody>
      </p:sp>
      <p:sp>
        <p:nvSpPr>
          <p:cNvPr id="79" name="Shape 79"/>
          <p:cNvSpPr txBox="1"/>
          <p:nvPr>
            <p:ph type="title"/>
          </p:nvPr>
        </p:nvSpPr>
        <p:spPr>
          <a:xfrm>
            <a:off x="311700" y="462850"/>
            <a:ext cx="8520600" cy="572700"/>
          </a:xfrm>
          <a:prstGeom prst="rect">
            <a:avLst/>
          </a:prstGeom>
        </p:spPr>
        <p:txBody>
          <a:bodyPr anchorCtr="0" anchor="t" bIns="91425" lIns="91425" rIns="91425" tIns="91425">
            <a:noAutofit/>
          </a:bodyPr>
          <a:lstStyle/>
          <a:p>
            <a:pPr lvl="0" rtl="0">
              <a:spcBef>
                <a:spcPts val="0"/>
              </a:spcBef>
              <a:buNone/>
            </a:pPr>
            <a:r>
              <a:rPr b="1" lang="en">
                <a:solidFill>
                  <a:srgbClr val="FFFFFF"/>
                </a:solidFill>
              </a:rPr>
              <a:t>Classifications of Irregular Galaxies</a:t>
            </a:r>
          </a:p>
        </p:txBody>
      </p:sp>
      <p:sp>
        <p:nvSpPr>
          <p:cNvPr id="80" name="Shape 80"/>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spcBef>
                <a:spcPts val="0"/>
              </a:spcBef>
              <a:buNone/>
            </a:pPr>
            <a:r>
              <a:rPr lang="en">
                <a:solidFill>
                  <a:srgbClr val="F3F3F3"/>
                </a:solidFill>
              </a:rPr>
              <a:t>There are three different classifications of irregular galaxies based on their structure and their place in the Hubble sequence.</a:t>
            </a:r>
          </a:p>
          <a:p>
            <a:pPr indent="-228600" lvl="0" marL="457200" rtl="0">
              <a:spcBef>
                <a:spcPts val="0"/>
              </a:spcBef>
              <a:buClr>
                <a:srgbClr val="FFFFFF"/>
              </a:buClr>
              <a:buChar char="❖"/>
            </a:pPr>
            <a:r>
              <a:rPr lang="en">
                <a:solidFill>
                  <a:srgbClr val="FFFFFF"/>
                </a:solidFill>
              </a:rPr>
              <a:t>Irr-I galaxies have some structure, but do not fit in the sequence.</a:t>
            </a:r>
          </a:p>
          <a:p>
            <a:pPr indent="-228600" lvl="0" marL="457200" rtl="0">
              <a:spcBef>
                <a:spcPts val="0"/>
              </a:spcBef>
              <a:buClr>
                <a:srgbClr val="FFFFFF"/>
              </a:buClr>
              <a:buChar char="❖"/>
            </a:pPr>
            <a:r>
              <a:rPr lang="en">
                <a:solidFill>
                  <a:srgbClr val="FFFFFF"/>
                </a:solidFill>
              </a:rPr>
              <a:t>Irr-II galaxies have extremely little structure that can play it into the sequence.</a:t>
            </a:r>
          </a:p>
          <a:p>
            <a:pPr indent="-228600" lvl="0" marL="457200" rtl="0">
              <a:spcBef>
                <a:spcPts val="0"/>
              </a:spcBef>
              <a:buClr>
                <a:srgbClr val="FFFFFF"/>
              </a:buClr>
              <a:buChar char="❖"/>
            </a:pPr>
            <a:r>
              <a:rPr lang="en">
                <a:solidFill>
                  <a:srgbClr val="FFFFFF"/>
                </a:solidFill>
              </a:rPr>
              <a:t>Dl-galaxies are dwarf irregular galaxies that is important to understanding galactic evolution. They are small and can be distorted by the gravity of other close galaxies, such as the large magellanic cloud.</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alphaModFix/>
          </a:blip>
          <a:stretch>
            <a:fillRect/>
          </a:stretch>
        </a:blipFill>
      </p:bgPr>
    </p:bg>
    <p:spTree>
      <p:nvGrpSpPr>
        <p:cNvPr id="84" name="Shape 84"/>
        <p:cNvGrpSpPr/>
        <p:nvPr/>
      </p:nvGrpSpPr>
      <p:grpSpPr>
        <a:xfrm>
          <a:off x="0" y="0"/>
          <a:ext cx="0" cy="0"/>
          <a:chOff x="0" y="0"/>
          <a:chExt cx="0" cy="0"/>
        </a:xfrm>
      </p:grpSpPr>
      <p:sp>
        <p:nvSpPr>
          <p:cNvPr id="85" name="Shape 85"/>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b="1" lang="en">
                <a:solidFill>
                  <a:srgbClr val="FFFFFF"/>
                </a:solidFill>
              </a:rPr>
              <a:t>What Are Irregular Galaxies?</a:t>
            </a:r>
          </a:p>
        </p:txBody>
      </p:sp>
      <p:sp>
        <p:nvSpPr>
          <p:cNvPr id="86" name="Shape 86"/>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a:solidFill>
                  <a:srgbClr val="F3F3F3"/>
                </a:solidFill>
              </a:rPr>
              <a:t>An irregular galaxy is one without a distinct shape, contrasting elliptical galaxies or spiral galaxies like our own Milky Way.</a:t>
            </a:r>
          </a:p>
          <a:p>
            <a:pPr indent="-228600" lvl="0" marL="457200" rtl="0">
              <a:spcBef>
                <a:spcPts val="0"/>
              </a:spcBef>
              <a:buClr>
                <a:srgbClr val="FFFFFF"/>
              </a:buClr>
              <a:buChar char="❖"/>
            </a:pPr>
            <a:r>
              <a:rPr lang="en">
                <a:solidFill>
                  <a:srgbClr val="FFFFFF"/>
                </a:solidFill>
              </a:rPr>
              <a:t>Irregular galaxies are uncommon.</a:t>
            </a:r>
          </a:p>
          <a:p>
            <a:pPr indent="-228600" lvl="0" marL="457200" rtl="0">
              <a:spcBef>
                <a:spcPts val="0"/>
              </a:spcBef>
              <a:buClr>
                <a:srgbClr val="FFFFFF"/>
              </a:buClr>
              <a:buChar char="❖"/>
            </a:pPr>
            <a:r>
              <a:rPr lang="en">
                <a:solidFill>
                  <a:srgbClr val="FFFFFF"/>
                </a:solidFill>
              </a:rPr>
              <a:t>Irregular galaxies lack any galactic nuclear bulge and spiral arms.</a:t>
            </a:r>
          </a:p>
          <a:p>
            <a:pPr indent="-228600" lvl="0" marL="457200">
              <a:spcBef>
                <a:spcPts val="0"/>
              </a:spcBef>
              <a:buClr>
                <a:srgbClr val="FFFFFF"/>
              </a:buClr>
              <a:buChar char="❖"/>
            </a:pPr>
            <a:r>
              <a:rPr lang="en">
                <a:solidFill>
                  <a:srgbClr val="FFFFFF"/>
                </a:solidFill>
              </a:rPr>
              <a:t>Some used to be spiral or elliptical galaxies, but were changed from gravitational attraction of other galaxies.</a:t>
            </a:r>
          </a:p>
        </p:txBody>
      </p:sp>
      <p:sp>
        <p:nvSpPr>
          <p:cNvPr id="87" name="Shape 87"/>
          <p:cNvSpPr txBox="1"/>
          <p:nvPr/>
        </p:nvSpPr>
        <p:spPr>
          <a:xfrm>
            <a:off x="0" y="4750225"/>
            <a:ext cx="2878800" cy="570300"/>
          </a:xfrm>
          <a:prstGeom prst="rect">
            <a:avLst/>
          </a:prstGeom>
          <a:noFill/>
          <a:ln>
            <a:noFill/>
          </a:ln>
        </p:spPr>
        <p:txBody>
          <a:bodyPr anchorCtr="0" anchor="t" bIns="91425" lIns="91425" rIns="91425" tIns="91425">
            <a:noAutofit/>
          </a:bodyPr>
          <a:lstStyle/>
          <a:p>
            <a:pPr lvl="0" rtl="0">
              <a:spcBef>
                <a:spcPts val="0"/>
              </a:spcBef>
              <a:buNone/>
            </a:pPr>
            <a:r>
              <a:rPr lang="en">
                <a:solidFill>
                  <a:srgbClr val="EFEFEF"/>
                </a:solidFill>
              </a:rPr>
              <a:t>Pictured: Small Magellanic Cloud</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